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2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473" r:id="rId15"/>
    <p:sldId id="379" r:id="rId16"/>
    <p:sldId id="370" r:id="rId17"/>
    <p:sldId id="391" r:id="rId18"/>
    <p:sldId id="380" r:id="rId19"/>
    <p:sldId id="384" r:id="rId20"/>
    <p:sldId id="385" r:id="rId21"/>
    <p:sldId id="386" r:id="rId22"/>
    <p:sldId id="382" r:id="rId23"/>
    <p:sldId id="387" r:id="rId24"/>
    <p:sldId id="388" r:id="rId25"/>
    <p:sldId id="389" r:id="rId26"/>
    <p:sldId id="390" r:id="rId27"/>
    <p:sldId id="392" r:id="rId28"/>
    <p:sldId id="413" r:id="rId29"/>
    <p:sldId id="469" r:id="rId30"/>
    <p:sldId id="415" r:id="rId31"/>
    <p:sldId id="417" r:id="rId32"/>
    <p:sldId id="416" r:id="rId33"/>
    <p:sldId id="418" r:id="rId34"/>
    <p:sldId id="419" r:id="rId35"/>
    <p:sldId id="394" r:id="rId36"/>
    <p:sldId id="397" r:id="rId37"/>
    <p:sldId id="414" r:id="rId38"/>
    <p:sldId id="398" r:id="rId39"/>
    <p:sldId id="467" r:id="rId40"/>
    <p:sldId id="399" r:id="rId41"/>
    <p:sldId id="400" r:id="rId42"/>
    <p:sldId id="474" r:id="rId43"/>
    <p:sldId id="401" r:id="rId44"/>
    <p:sldId id="403" r:id="rId45"/>
    <p:sldId id="402" r:id="rId46"/>
    <p:sldId id="404" r:id="rId47"/>
    <p:sldId id="405" r:id="rId48"/>
    <p:sldId id="420" r:id="rId49"/>
    <p:sldId id="406" r:id="rId50"/>
    <p:sldId id="427" r:id="rId51"/>
    <p:sldId id="428" r:id="rId52"/>
    <p:sldId id="429" r:id="rId53"/>
    <p:sldId id="426" r:id="rId54"/>
    <p:sldId id="430" r:id="rId55"/>
    <p:sldId id="432" r:id="rId56"/>
    <p:sldId id="431" r:id="rId57"/>
    <p:sldId id="433" r:id="rId58"/>
    <p:sldId id="437" r:id="rId59"/>
    <p:sldId id="436" r:id="rId60"/>
    <p:sldId id="407" r:id="rId61"/>
    <p:sldId id="421" r:id="rId62"/>
    <p:sldId id="434" r:id="rId63"/>
    <p:sldId id="468" r:id="rId64"/>
    <p:sldId id="435" r:id="rId65"/>
    <p:sldId id="408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7" r:id="rId75"/>
    <p:sldId id="448" r:id="rId76"/>
    <p:sldId id="449" r:id="rId77"/>
    <p:sldId id="450" r:id="rId78"/>
    <p:sldId id="451" r:id="rId79"/>
    <p:sldId id="409" r:id="rId80"/>
    <p:sldId id="452" r:id="rId81"/>
    <p:sldId id="455" r:id="rId82"/>
    <p:sldId id="459" r:id="rId83"/>
    <p:sldId id="458" r:id="rId84"/>
    <p:sldId id="461" r:id="rId85"/>
    <p:sldId id="462" r:id="rId86"/>
    <p:sldId id="460" r:id="rId87"/>
    <p:sldId id="463" r:id="rId88"/>
    <p:sldId id="464" r:id="rId89"/>
    <p:sldId id="453" r:id="rId90"/>
    <p:sldId id="46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0"/>
    <p:restoredTop sz="92006"/>
  </p:normalViewPr>
  <p:slideViewPr>
    <p:cSldViewPr snapToGrid="0" snapToObjects="1">
      <p:cViewPr>
        <p:scale>
          <a:sx n="95" d="100"/>
          <a:sy n="95" d="100"/>
        </p:scale>
        <p:origin x="904" y="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>
          <a:xfrm>
            <a:off x="6508376" y="2316375"/>
            <a:ext cx="4464424" cy="3489097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8"/>
          <a:stretch/>
        </p:blipFill>
        <p:spPr>
          <a:xfrm>
            <a:off x="1097280" y="1851113"/>
            <a:ext cx="4956585" cy="39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We write </a:t>
                </a:r>
                <a:r>
                  <a:rPr lang="en-US" dirty="0" smtClean="0"/>
                  <a:t>binomially distributed </a:t>
                </a:r>
                <a:r>
                  <a:rPr lang="en-US" dirty="0" err="1"/>
                  <a:t>r.v.'s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18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X~B(5, 0.25)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B(5, 0.25)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</a:t>
            </a:r>
            <a:r>
              <a:rPr lang="en-US" sz="2600" dirty="0" smtClean="0"/>
              <a:t>children. </a:t>
            </a:r>
            <a:r>
              <a:rPr lang="en-US" sz="2800" dirty="0">
                <a:solidFill>
                  <a:srgbClr val="C00000"/>
                </a:solidFill>
              </a:rPr>
              <a:t>B(5, 0.25)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</p:spPr>
            <p:txBody>
              <a:bodyPr/>
              <a:lstStyle/>
              <a:p>
                <a:pPr lvl="0"/>
                <a:r>
                  <a:rPr lang="en-US" sz="2600" dirty="0" smtClean="0"/>
                  <a:t>Each child born to a particular set of parents has a 25% probability of having blood type O.  Assume the parents had five children.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B(5</a:t>
                </a:r>
                <a:r>
                  <a:rPr lang="en-US" sz="2800" dirty="0">
                    <a:solidFill>
                      <a:srgbClr val="C00000"/>
                    </a:solidFill>
                  </a:rPr>
                  <a:t>, 0.25)</a:t>
                </a:r>
              </a:p>
              <a:p>
                <a:r>
                  <a:rPr lang="en-US" dirty="0" smtClean="0"/>
                  <a:t>What is the probability that exactly 2 children were Type O?</a:t>
                </a: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</m:t>
                    </m:r>
                  </m:oMath>
                </a14:m>
                <a:endParaRPr lang="en-US" sz="2400" b="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 =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0.25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0.75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                     = 10 * 0.0625 * 0.422 = </a:t>
                </a:r>
                <a:r>
                  <a:rPr lang="is-IS" sz="2400" dirty="0">
                    <a:solidFill>
                      <a:srgbClr val="C00000"/>
                    </a:solidFill>
                  </a:rPr>
                  <a:t>0.26375</a:t>
                </a: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  <a:blipFill rotWithShape="0">
                <a:blip r:embed="rId2"/>
                <a:stretch>
                  <a:fillRect l="-1727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2 or fewer</a:t>
            </a:r>
            <a:r>
              <a:rPr lang="en-US" i="1" dirty="0" smtClean="0"/>
              <a:t> </a:t>
            </a:r>
            <a:r>
              <a:rPr lang="en-US" dirty="0" smtClean="0"/>
              <a:t>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6802" y="2926774"/>
            <a:ext cx="443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74273" y="3223883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04614" y="3107357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6" y="3480772"/>
            <a:ext cx="1" cy="22126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87565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</a:t>
            </a:r>
            <a:r>
              <a:rPr lang="en-US" dirty="0" smtClean="0"/>
              <a:t>or fewer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(165, 64)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5"/>
          <a:stretch/>
        </p:blipFill>
        <p:spPr>
          <a:xfrm>
            <a:off x="1097280" y="2007826"/>
            <a:ext cx="5123329" cy="3787022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7"/>
          <a:stretch/>
        </p:blipFill>
        <p:spPr>
          <a:xfrm>
            <a:off x="6373905" y="2397829"/>
            <a:ext cx="4908177" cy="33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0587" y="2057841"/>
            <a:ext cx="11662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(10000, 164, 8))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(x=x)) + </a:t>
            </a:r>
            <a:r>
              <a:rPr lang="en-US" sz="22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sz="22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185457"/>
            <a:ext cx="5290073" cy="30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P(-1≤ </a:t>
                </a:r>
                <a:r>
                  <a:rPr lang="en-US" dirty="0" smtClean="0"/>
                  <a:t>x </a:t>
                </a:r>
                <a:r>
                  <a:rPr lang="en-US" dirty="0"/>
                  <a:t>≤ 1)?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(2.9,  0.17)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 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 nucleotides))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	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19165"/>
            <a:ext cx="502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SE is </a:t>
                </a:r>
                <a:r>
                  <a:rPr lang="en-US" b="1" dirty="0"/>
                  <a:t>not </a:t>
                </a:r>
                <a:r>
                  <a:rPr lang="en-US" dirty="0"/>
                  <a:t>the standard deviation of a </a:t>
                </a:r>
                <a:r>
                  <a:rPr lang="en-US" dirty="0" smtClean="0"/>
                  <a:t>sample</a:t>
                </a:r>
              </a:p>
              <a:p>
                <a:pPr lvl="1"/>
                <a:r>
                  <a:rPr lang="en-US" dirty="0" smtClean="0"/>
                  <a:t>Here,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r>
                  <a:rPr lang="en-US" dirty="0" smtClean="0"/>
                  <a:t>It also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  [1]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</a:t>
            </a:r>
            <a:r>
              <a:rPr lang="en-US" b="1" dirty="0" smtClean="0"/>
              <a:t>the sampling distribution of the mean</a:t>
            </a:r>
            <a:r>
              <a:rPr lang="en-US" dirty="0" smtClean="0"/>
              <a:t> will be approximately 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32" y="3579656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7" y="3471282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254" y="35420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50973" y="3608491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hypothesis testing and comparing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fun facts on estimation will come later in the semester, to be bundled with *likelihood*</a:t>
            </a:r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4474</TotalTime>
  <Words>4196</Words>
  <Application>Microsoft Macintosh PowerPoint</Application>
  <PresentationFormat>Widescreen</PresentationFormat>
  <Paragraphs>686</Paragraphs>
  <Slides>90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Wikipedia weighs in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Wikipedia weighs in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Next week..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850</cp:revision>
  <cp:lastPrinted>2017-09-12T23:59:13Z</cp:lastPrinted>
  <dcterms:created xsi:type="dcterms:W3CDTF">2017-09-07T14:51:46Z</dcterms:created>
  <dcterms:modified xsi:type="dcterms:W3CDTF">2017-09-19T23:15:56Z</dcterms:modified>
</cp:coreProperties>
</file>